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4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4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4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5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5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5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5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5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5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2"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7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9"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8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8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8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8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8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8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9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9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9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9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9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9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0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0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0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0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0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0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3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4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4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 name="Group 1"/>
          <p:cNvGrpSpPr/>
          <p:nvPr/>
        </p:nvGrpSpPr>
        <p:grpSpPr>
          <a:xfrm>
            <a:off x="0" y="-2520"/>
            <a:ext cx="12191400" cy="6866640"/>
            <a:chOff x="0" y="-2520"/>
            <a:chExt cx="12191400" cy="6866640"/>
          </a:xfrm>
        </p:grpSpPr>
        <p:sp>
          <p:nvSpPr>
            <p:cNvPr id="23" name="CustomShape 2"/>
            <p:cNvSpPr/>
            <p:nvPr/>
          </p:nvSpPr>
          <p:spPr>
            <a:xfrm>
              <a:off x="0" y="0"/>
              <a:ext cx="12191400" cy="6857280"/>
            </a:xfrm>
            <a:prstGeom prst="rect">
              <a:avLst/>
            </a:prstGeom>
            <a:blipFill rotWithShape="0">
              <a:blip r:embed="rId14"/>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3240" y="2666880"/>
              <a:ext cx="4190400" cy="4190400"/>
            </a:xfrm>
            <a:prstGeom prst="ellipse">
              <a:avLst/>
            </a:prstGeom>
            <a:gradFill rotWithShape="0">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 name="CustomShape 4"/>
            <p:cNvSpPr/>
            <p:nvPr/>
          </p:nvSpPr>
          <p:spPr>
            <a:xfrm>
              <a:off x="1800" y="2895480"/>
              <a:ext cx="2361600" cy="2361600"/>
            </a:xfrm>
            <a:prstGeom prst="ellipse">
              <a:avLst/>
            </a:prstGeom>
            <a:gradFill rotWithShape="0">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8609040" y="1676520"/>
              <a:ext cx="2818800" cy="2818800"/>
            </a:xfrm>
            <a:prstGeom prst="ellipse">
              <a:avLst/>
            </a:prstGeom>
            <a:gradFill rotWithShape="0">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7999560" y="-2520"/>
              <a:ext cx="1599480" cy="1599480"/>
            </a:xfrm>
            <a:prstGeom prst="ellipse">
              <a:avLst/>
            </a:prstGeom>
            <a:gradFill rotWithShape="0">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8609040" y="5874120"/>
              <a:ext cx="990000" cy="990000"/>
            </a:xfrm>
            <a:prstGeom prst="ellipse">
              <a:avLst/>
            </a:prstGeom>
            <a:gradFill rotWithShape="0">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rot="21010200">
              <a:off x="8490960" y="1797120"/>
              <a:ext cx="3298680" cy="440280"/>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tyle>
            <a:lnRef idx="0">
              <a:scrgbClr r="0" g="0" b="0"/>
            </a:lnRef>
            <a:fillRef idx="0">
              <a:scrgbClr r="0" g="0" b="0"/>
            </a:fillRef>
            <a:effectRef idx="0">
              <a:scrgbClr r="0" g="0" b="0"/>
            </a:effectRef>
            <a:fontRef idx="minor"/>
          </p:style>
        </p:sp>
        <p:sp>
          <p:nvSpPr>
            <p:cNvPr id="8" name="CustomShape 9"/>
            <p:cNvSpPr/>
            <p:nvPr/>
          </p:nvSpPr>
          <p:spPr>
            <a:xfrm>
              <a:off x="459360" y="1866240"/>
              <a:ext cx="11277000" cy="4533120"/>
            </a:xfrm>
            <a:custGeom>
              <a:avLst/>
              <a:gdLst/>
              <a:ahLst/>
              <a:cxn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9" name="CustomShape 10"/>
            <p:cNvSpPr/>
            <p:nvPr/>
          </p:nvSpPr>
          <p:spPr>
            <a:xfrm>
              <a:off x="0" y="1440"/>
              <a:ext cx="12191400" cy="6855840"/>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tyle>
            <a:lnRef idx="0">
              <a:scrgbClr r="0" g="0" b="0"/>
            </a:lnRef>
            <a:fillRef idx="0">
              <a:scrgbClr r="0" g="0" b="0"/>
            </a:fillRef>
            <a:effectRef idx="0">
              <a:scrgbClr r="0" g="0" b="0"/>
            </a:effectRef>
            <a:fontRef idx="minor"/>
          </p:style>
        </p:sp>
      </p:grpSp>
      <p:sp>
        <p:nvSpPr>
          <p:cNvPr id="10" name="CustomShape 11" hidden="1"/>
          <p:cNvSpPr/>
          <p:nvPr/>
        </p:nvSpPr>
        <p:spPr>
          <a:xfrm>
            <a:off x="10437840" y="0"/>
            <a:ext cx="685080" cy="1142280"/>
          </a:xfrm>
          <a:prstGeom prst="rect">
            <a:avLst/>
          </a:prstGeom>
          <a:solidFill>
            <a:schemeClr val="accent1"/>
          </a:soli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grpSp>
        <p:nvGrpSpPr>
          <p:cNvPr id="11" name="Group 12"/>
          <p:cNvGrpSpPr/>
          <p:nvPr/>
        </p:nvGrpSpPr>
        <p:grpSpPr>
          <a:xfrm>
            <a:off x="0" y="-2520"/>
            <a:ext cx="12191400" cy="6866640"/>
            <a:chOff x="0" y="-2520"/>
            <a:chExt cx="12191400" cy="6866640"/>
          </a:xfrm>
        </p:grpSpPr>
        <p:sp>
          <p:nvSpPr>
            <p:cNvPr id="12" name="CustomShape 13"/>
            <p:cNvSpPr/>
            <p:nvPr/>
          </p:nvSpPr>
          <p:spPr>
            <a:xfrm>
              <a:off x="0" y="0"/>
              <a:ext cx="12191400" cy="6857280"/>
            </a:xfrm>
            <a:prstGeom prst="rect">
              <a:avLst/>
            </a:prstGeom>
            <a:blipFill rotWithShape="0">
              <a:blip r:embed="rId14"/>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13" name="CustomShape 14"/>
            <p:cNvSpPr/>
            <p:nvPr/>
          </p:nvSpPr>
          <p:spPr>
            <a:xfrm>
              <a:off x="3240" y="2666880"/>
              <a:ext cx="4190400" cy="4190400"/>
            </a:xfrm>
            <a:prstGeom prst="ellipse">
              <a:avLst/>
            </a:prstGeom>
            <a:gradFill rotWithShape="0">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 name="CustomShape 15"/>
            <p:cNvSpPr/>
            <p:nvPr/>
          </p:nvSpPr>
          <p:spPr>
            <a:xfrm>
              <a:off x="1800" y="2895480"/>
              <a:ext cx="2361600" cy="2361600"/>
            </a:xfrm>
            <a:prstGeom prst="ellipse">
              <a:avLst/>
            </a:prstGeom>
            <a:gradFill rotWithShape="0">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5" name="CustomShape 16"/>
            <p:cNvSpPr/>
            <p:nvPr/>
          </p:nvSpPr>
          <p:spPr>
            <a:xfrm>
              <a:off x="8609040" y="1676520"/>
              <a:ext cx="2818800" cy="2818800"/>
            </a:xfrm>
            <a:prstGeom prst="ellipse">
              <a:avLst/>
            </a:prstGeom>
            <a:gradFill rotWithShape="0">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 name="CustomShape 17"/>
            <p:cNvSpPr/>
            <p:nvPr/>
          </p:nvSpPr>
          <p:spPr>
            <a:xfrm>
              <a:off x="7999560" y="-2520"/>
              <a:ext cx="1599480" cy="1599480"/>
            </a:xfrm>
            <a:prstGeom prst="ellipse">
              <a:avLst/>
            </a:prstGeom>
            <a:gradFill rotWithShape="0">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7" name="CustomShape 18"/>
            <p:cNvSpPr/>
            <p:nvPr/>
          </p:nvSpPr>
          <p:spPr>
            <a:xfrm>
              <a:off x="8609040" y="5874120"/>
              <a:ext cx="990000" cy="990000"/>
            </a:xfrm>
            <a:prstGeom prst="ellipse">
              <a:avLst/>
            </a:prstGeom>
            <a:gradFill rotWithShape="0">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 name="CustomShape 19"/>
            <p:cNvSpPr/>
            <p:nvPr/>
          </p:nvSpPr>
          <p:spPr>
            <a:xfrm>
              <a:off x="0" y="1440"/>
              <a:ext cx="12191400" cy="6855840"/>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tyle>
            <a:lnRef idx="0">
              <a:scrgbClr r="0" g="0" b="0"/>
            </a:lnRef>
            <a:fillRef idx="0">
              <a:scrgbClr r="0" g="0" b="0"/>
            </a:fillRef>
            <a:effectRef idx="0">
              <a:scrgbClr r="0" g="0" b="0"/>
            </a:effectRef>
            <a:fontRef idx="minor"/>
          </p:style>
        </p:sp>
      </p:grpSp>
      <p:sp>
        <p:nvSpPr>
          <p:cNvPr id="19" name="CustomShape 20"/>
          <p:cNvSpPr/>
          <p:nvPr/>
        </p:nvSpPr>
        <p:spPr>
          <a:xfrm>
            <a:off x="10437840" y="0"/>
            <a:ext cx="685080" cy="1142280"/>
          </a:xfrm>
          <a:prstGeom prst="rect">
            <a:avLst/>
          </a:prstGeom>
          <a:solidFill>
            <a:schemeClr val="accent1"/>
          </a:soli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0" name="PlaceHolder 21"/>
          <p:cNvSpPr>
            <a:spLocks noGrp="1"/>
          </p:cNvSpPr>
          <p:nvPr>
            <p:ph type="title"/>
          </p:nvPr>
        </p:nvSpPr>
        <p:spPr>
          <a:xfrm>
            <a:off x="1154880" y="754560"/>
            <a:ext cx="8760600" cy="1145160"/>
          </a:xfrm>
          <a:prstGeom prst="rect">
            <a:avLst/>
          </a:prstGeom>
        </p:spPr>
        <p:txBody>
          <a:bodyPr lIns="0" tIns="0" rIns="0" bIns="0" anchor="ctr">
            <a:spAutoFit/>
          </a:bodyPr>
          <a:lstStyle/>
          <a:p>
            <a:r>
              <a:rPr lang="en-US" sz="1800" b="0" strike="noStrike" spc="-1">
                <a:latin typeface="Arial"/>
              </a:rPr>
              <a:t>Click to edit the title text format</a:t>
            </a:r>
          </a:p>
        </p:txBody>
      </p:sp>
      <p:sp>
        <p:nvSpPr>
          <p:cNvPr id="21" name="PlaceHolder 2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8" name="Group 1"/>
          <p:cNvGrpSpPr/>
          <p:nvPr/>
        </p:nvGrpSpPr>
        <p:grpSpPr>
          <a:xfrm>
            <a:off x="0" y="-2520"/>
            <a:ext cx="12191400" cy="6866640"/>
            <a:chOff x="0" y="-2520"/>
            <a:chExt cx="12191400" cy="6866640"/>
          </a:xfrm>
        </p:grpSpPr>
        <p:sp>
          <p:nvSpPr>
            <p:cNvPr id="59" name="CustomShape 2"/>
            <p:cNvSpPr/>
            <p:nvPr/>
          </p:nvSpPr>
          <p:spPr>
            <a:xfrm>
              <a:off x="0" y="0"/>
              <a:ext cx="12191400" cy="6857280"/>
            </a:xfrm>
            <a:prstGeom prst="rect">
              <a:avLst/>
            </a:prstGeom>
            <a:blipFill rotWithShape="0">
              <a:blip r:embed="rId14"/>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60" name="CustomShape 3"/>
            <p:cNvSpPr/>
            <p:nvPr/>
          </p:nvSpPr>
          <p:spPr>
            <a:xfrm>
              <a:off x="3240" y="2666880"/>
              <a:ext cx="4190400" cy="4190400"/>
            </a:xfrm>
            <a:prstGeom prst="ellipse">
              <a:avLst/>
            </a:prstGeom>
            <a:gradFill rotWithShape="0">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1" name="CustomShape 4"/>
            <p:cNvSpPr/>
            <p:nvPr/>
          </p:nvSpPr>
          <p:spPr>
            <a:xfrm>
              <a:off x="1800" y="2895480"/>
              <a:ext cx="2361600" cy="2361600"/>
            </a:xfrm>
            <a:prstGeom prst="ellipse">
              <a:avLst/>
            </a:prstGeom>
            <a:gradFill rotWithShape="0">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2" name="CustomShape 5"/>
            <p:cNvSpPr/>
            <p:nvPr/>
          </p:nvSpPr>
          <p:spPr>
            <a:xfrm>
              <a:off x="8609040" y="1676520"/>
              <a:ext cx="2818800" cy="2818800"/>
            </a:xfrm>
            <a:prstGeom prst="ellipse">
              <a:avLst/>
            </a:prstGeom>
            <a:gradFill rotWithShape="0">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3" name="CustomShape 6"/>
            <p:cNvSpPr/>
            <p:nvPr/>
          </p:nvSpPr>
          <p:spPr>
            <a:xfrm>
              <a:off x="7999560" y="-2520"/>
              <a:ext cx="1599480" cy="1599480"/>
            </a:xfrm>
            <a:prstGeom prst="ellipse">
              <a:avLst/>
            </a:prstGeom>
            <a:gradFill rotWithShape="0">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4" name="CustomShape 7"/>
            <p:cNvSpPr/>
            <p:nvPr/>
          </p:nvSpPr>
          <p:spPr>
            <a:xfrm>
              <a:off x="8609040" y="5874120"/>
              <a:ext cx="990000" cy="990000"/>
            </a:xfrm>
            <a:prstGeom prst="ellipse">
              <a:avLst/>
            </a:prstGeom>
            <a:gradFill rotWithShape="0">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5" name="CustomShape 8"/>
            <p:cNvSpPr/>
            <p:nvPr/>
          </p:nvSpPr>
          <p:spPr>
            <a:xfrm rot="21010200">
              <a:off x="8490960" y="1797120"/>
              <a:ext cx="3298680" cy="440280"/>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tyle>
            <a:lnRef idx="0">
              <a:scrgbClr r="0" g="0" b="0"/>
            </a:lnRef>
            <a:fillRef idx="0">
              <a:scrgbClr r="0" g="0" b="0"/>
            </a:fillRef>
            <a:effectRef idx="0">
              <a:scrgbClr r="0" g="0" b="0"/>
            </a:effectRef>
            <a:fontRef idx="minor"/>
          </p:style>
        </p:sp>
        <p:sp>
          <p:nvSpPr>
            <p:cNvPr id="66" name="CustomShape 9"/>
            <p:cNvSpPr/>
            <p:nvPr/>
          </p:nvSpPr>
          <p:spPr>
            <a:xfrm>
              <a:off x="459360" y="1866240"/>
              <a:ext cx="11277000" cy="4533120"/>
            </a:xfrm>
            <a:custGeom>
              <a:avLst/>
              <a:gdLst/>
              <a:ahLst/>
              <a:cxn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67" name="CustomShape 10"/>
            <p:cNvSpPr/>
            <p:nvPr/>
          </p:nvSpPr>
          <p:spPr>
            <a:xfrm>
              <a:off x="0" y="1440"/>
              <a:ext cx="12191400" cy="6855840"/>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tyle>
            <a:lnRef idx="0">
              <a:scrgbClr r="0" g="0" b="0"/>
            </a:lnRef>
            <a:fillRef idx="0">
              <a:scrgbClr r="0" g="0" b="0"/>
            </a:fillRef>
            <a:effectRef idx="0">
              <a:scrgbClr r="0" g="0" b="0"/>
            </a:effectRef>
            <a:fontRef idx="minor"/>
          </p:style>
        </p:sp>
      </p:grpSp>
      <p:sp>
        <p:nvSpPr>
          <p:cNvPr id="68" name="CustomShape 11"/>
          <p:cNvSpPr/>
          <p:nvPr/>
        </p:nvSpPr>
        <p:spPr>
          <a:xfrm>
            <a:off x="10437840" y="0"/>
            <a:ext cx="685080" cy="1142280"/>
          </a:xfrm>
          <a:prstGeom prst="rect">
            <a:avLst/>
          </a:prstGeom>
          <a:solidFill>
            <a:schemeClr val="accent1"/>
          </a:soli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9" name="PlaceHolder 1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70" name="PlaceHolder 1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948960" y="2241000"/>
            <a:ext cx="8825040" cy="122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en-US" sz="5400" b="0" strike="noStrike" spc="-1">
                <a:solidFill>
                  <a:srgbClr val="EBEBEB"/>
                </a:solidFill>
                <a:latin typeface="Century Gothic"/>
              </a:rPr>
              <a:t>Katalog sredstava za rad</a:t>
            </a:r>
            <a:endParaRPr lang="en-US" sz="5400" b="0" strike="noStrike" spc="-1">
              <a:latin typeface="Arial"/>
            </a:endParaRPr>
          </a:p>
        </p:txBody>
      </p:sp>
      <p:sp>
        <p:nvSpPr>
          <p:cNvPr id="108" name="CustomShape 2"/>
          <p:cNvSpPr/>
          <p:nvPr/>
        </p:nvSpPr>
        <p:spPr>
          <a:xfrm>
            <a:off x="948960" y="3927240"/>
            <a:ext cx="8825040" cy="180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1001"/>
              </a:spcBef>
            </a:pPr>
            <a:r>
              <a:rPr lang="en-US" sz="1800" b="0" strike="noStrike" cap="all" spc="-1" dirty="0" err="1">
                <a:solidFill>
                  <a:srgbClr val="ACD433"/>
                </a:solidFill>
                <a:latin typeface="Century Gothic"/>
              </a:rPr>
              <a:t>Vežbe</a:t>
            </a:r>
            <a:r>
              <a:rPr lang="en-US" sz="1800" b="0" strike="noStrike" cap="all" spc="-1" dirty="0">
                <a:solidFill>
                  <a:srgbClr val="ACD433"/>
                </a:solidFill>
                <a:latin typeface="Century Gothic"/>
              </a:rPr>
              <a:t> </a:t>
            </a:r>
            <a:r>
              <a:rPr lang="en-US" sz="1800" b="0" strike="noStrike" cap="all" spc="-1" dirty="0" err="1">
                <a:solidFill>
                  <a:srgbClr val="ACD433"/>
                </a:solidFill>
                <a:latin typeface="Century Gothic"/>
              </a:rPr>
              <a:t>iz</a:t>
            </a:r>
            <a:r>
              <a:rPr lang="en-US" sz="1800" b="0" strike="noStrike" cap="all" spc="-1" dirty="0">
                <a:solidFill>
                  <a:srgbClr val="ACD433"/>
                </a:solidFill>
                <a:latin typeface="Century Gothic"/>
              </a:rPr>
              <a:t> </a:t>
            </a:r>
            <a:r>
              <a:rPr lang="en-US" sz="1800" b="0" strike="noStrike" cap="all" spc="-1" dirty="0" err="1">
                <a:solidFill>
                  <a:srgbClr val="ACD433"/>
                </a:solidFill>
                <a:latin typeface="Century Gothic"/>
              </a:rPr>
              <a:t>predmeta</a:t>
            </a:r>
            <a:r>
              <a:rPr lang="en-US" sz="1800" b="0" strike="noStrike" cap="all" spc="-1" dirty="0">
                <a:solidFill>
                  <a:srgbClr val="ACD433"/>
                </a:solidFill>
                <a:latin typeface="Century Gothic"/>
              </a:rPr>
              <a:t> „ </a:t>
            </a:r>
            <a:r>
              <a:rPr lang="en-US" sz="1800" b="1" strike="noStrike" cap="all" spc="-1" dirty="0" err="1">
                <a:solidFill>
                  <a:srgbClr val="ACD433"/>
                </a:solidFill>
                <a:latin typeface="Century Gothic"/>
              </a:rPr>
              <a:t>Metodika</a:t>
            </a:r>
            <a:r>
              <a:rPr lang="en-US" sz="1800" b="1" strike="noStrike" cap="all" spc="-1" dirty="0">
                <a:solidFill>
                  <a:srgbClr val="ACD433"/>
                </a:solidFill>
                <a:latin typeface="Century Gothic"/>
              </a:rPr>
              <a:t> </a:t>
            </a:r>
            <a:r>
              <a:rPr lang="en-US" sz="1800" b="1" strike="noStrike" cap="all" spc="-1" dirty="0" err="1">
                <a:solidFill>
                  <a:srgbClr val="ACD433"/>
                </a:solidFill>
                <a:latin typeface="Century Gothic"/>
              </a:rPr>
              <a:t>inkluzivnog</a:t>
            </a:r>
            <a:r>
              <a:rPr lang="en-US" sz="1800" b="1" strike="noStrike" cap="all" spc="-1" dirty="0">
                <a:solidFill>
                  <a:srgbClr val="ACD433"/>
                </a:solidFill>
                <a:latin typeface="Century Gothic"/>
              </a:rPr>
              <a:t> </a:t>
            </a:r>
            <a:r>
              <a:rPr lang="en-US" sz="1800" b="1" strike="noStrike" cap="all" spc="-1" dirty="0" err="1">
                <a:solidFill>
                  <a:srgbClr val="ACD433"/>
                </a:solidFill>
                <a:latin typeface="Century Gothic"/>
              </a:rPr>
              <a:t>vaspitanja</a:t>
            </a:r>
            <a:r>
              <a:rPr lang="en-US" sz="1800" b="1" strike="noStrike" cap="all" spc="-1" dirty="0">
                <a:solidFill>
                  <a:srgbClr val="ACD433"/>
                </a:solidFill>
                <a:latin typeface="Century Gothic"/>
              </a:rPr>
              <a:t> </a:t>
            </a:r>
            <a:r>
              <a:rPr lang="en-US" sz="1800" b="1" strike="noStrike" cap="all" spc="-1" dirty="0" err="1">
                <a:solidFill>
                  <a:srgbClr val="ACD433"/>
                </a:solidFill>
                <a:latin typeface="Century Gothic"/>
              </a:rPr>
              <a:t>i</a:t>
            </a:r>
            <a:r>
              <a:rPr lang="en-US" sz="1800" b="1" strike="noStrike" cap="all" spc="-1" dirty="0">
                <a:solidFill>
                  <a:srgbClr val="ACD433"/>
                </a:solidFill>
                <a:latin typeface="Century Gothic"/>
              </a:rPr>
              <a:t> </a:t>
            </a:r>
            <a:r>
              <a:rPr lang="en-US" sz="1800" b="1" strike="noStrike" cap="all" spc="-1" dirty="0" err="1">
                <a:solidFill>
                  <a:srgbClr val="ACD433"/>
                </a:solidFill>
                <a:latin typeface="Century Gothic"/>
              </a:rPr>
              <a:t>obrazovanja</a:t>
            </a:r>
            <a:r>
              <a:rPr lang="en-US" sz="1800" b="0" strike="noStrike" cap="all" spc="-1" dirty="0">
                <a:solidFill>
                  <a:srgbClr val="ACD433"/>
                </a:solidFill>
                <a:latin typeface="Century Gothic"/>
              </a:rPr>
              <a:t>“</a:t>
            </a:r>
            <a:endParaRPr lang="en-US" sz="1800" b="0" strike="noStrike" spc="-1" dirty="0">
              <a:latin typeface="Arial"/>
            </a:endParaRPr>
          </a:p>
          <a:p>
            <a:pPr>
              <a:lnSpc>
                <a:spcPct val="100000"/>
              </a:lnSpc>
              <a:spcBef>
                <a:spcPts val="1001"/>
              </a:spcBef>
            </a:pPr>
            <a:endParaRPr lang="en-US" sz="1800" b="0" strike="noStrike" spc="-1" dirty="0">
              <a:latin typeface="Arial"/>
            </a:endParaRPr>
          </a:p>
          <a:p>
            <a:pPr>
              <a:lnSpc>
                <a:spcPct val="100000"/>
              </a:lnSpc>
              <a:spcBef>
                <a:spcPts val="1001"/>
              </a:spcBef>
            </a:pPr>
            <a:r>
              <a:rPr lang="en-US" sz="1800" b="0" strike="noStrike" cap="all" spc="-1" dirty="0" err="1" smtClean="0">
                <a:solidFill>
                  <a:srgbClr val="ACD433"/>
                </a:solidFill>
                <a:latin typeface="Century Gothic"/>
              </a:rPr>
              <a:t>PROFesor</a:t>
            </a:r>
            <a:r>
              <a:rPr lang="en-US" sz="1800" b="0" strike="noStrike" cap="all" spc="-1" dirty="0" smtClean="0">
                <a:solidFill>
                  <a:srgbClr val="ACD433"/>
                </a:solidFill>
                <a:latin typeface="Century Gothic"/>
              </a:rPr>
              <a:t> </a:t>
            </a:r>
            <a:r>
              <a:rPr lang="sr-Latn-RS" sz="1800" b="0" strike="noStrike" cap="all" spc="-1" dirty="0" smtClean="0">
                <a:solidFill>
                  <a:srgbClr val="ACD433"/>
                </a:solidFill>
                <a:latin typeface="Century Gothic"/>
              </a:rPr>
              <a:t>: </a:t>
            </a:r>
            <a:r>
              <a:rPr lang="en-US" sz="1800" b="0" strike="noStrike" cap="all" spc="-1" dirty="0" err="1" smtClean="0">
                <a:solidFill>
                  <a:srgbClr val="ACD433"/>
                </a:solidFill>
                <a:latin typeface="Century Gothic"/>
              </a:rPr>
              <a:t>Otilia</a:t>
            </a:r>
            <a:r>
              <a:rPr lang="en-US" sz="1800" b="0" strike="noStrike" cap="all" spc="-1" dirty="0" smtClean="0">
                <a:solidFill>
                  <a:srgbClr val="ACD433"/>
                </a:solidFill>
                <a:latin typeface="Century Gothic"/>
              </a:rPr>
              <a:t> </a:t>
            </a:r>
            <a:r>
              <a:rPr lang="en-US" sz="1800" b="0" strike="noStrike" cap="all" spc="-1" dirty="0" err="1">
                <a:solidFill>
                  <a:srgbClr val="ACD433"/>
                </a:solidFill>
                <a:latin typeface="Century Gothic"/>
              </a:rPr>
              <a:t>velišek</a:t>
            </a:r>
            <a:r>
              <a:rPr lang="en-US" sz="1800" b="0" strike="noStrike" cap="all" spc="-1" dirty="0">
                <a:solidFill>
                  <a:srgbClr val="ACD433"/>
                </a:solidFill>
                <a:latin typeface="Century Gothic"/>
              </a:rPr>
              <a:t> </a:t>
            </a:r>
            <a:r>
              <a:rPr lang="en-US" sz="1800" b="0" strike="noStrike" cap="all" spc="-1" dirty="0" smtClean="0">
                <a:solidFill>
                  <a:srgbClr val="ACD433"/>
                </a:solidFill>
                <a:latin typeface="Century Gothic"/>
              </a:rPr>
              <a:t>-</a:t>
            </a:r>
            <a:r>
              <a:rPr lang="sr-Latn-RS" sz="1800" b="0" strike="noStrike" cap="all" spc="-1" smtClean="0">
                <a:solidFill>
                  <a:srgbClr val="ACD433"/>
                </a:solidFill>
                <a:latin typeface="Century Gothic"/>
              </a:rPr>
              <a:t> </a:t>
            </a:r>
            <a:r>
              <a:rPr lang="en-US" sz="1800" b="0" strike="noStrike" cap="all" spc="-1" smtClean="0">
                <a:solidFill>
                  <a:srgbClr val="ACD433"/>
                </a:solidFill>
                <a:latin typeface="Century Gothic"/>
              </a:rPr>
              <a:t>braško</a:t>
            </a:r>
            <a:endParaRPr lang="en-US" sz="1800" b="0" strike="noStrike" spc="-1" dirty="0">
              <a:latin typeface="Arial"/>
            </a:endParaRPr>
          </a:p>
          <a:p>
            <a:pPr>
              <a:lnSpc>
                <a:spcPct val="100000"/>
              </a:lnSpc>
              <a:spcBef>
                <a:spcPts val="1001"/>
              </a:spcBef>
            </a:pPr>
            <a:r>
              <a:rPr lang="en-US" sz="1800" b="0" strike="noStrike" cap="all" spc="-1" dirty="0" err="1">
                <a:solidFill>
                  <a:srgbClr val="ACD433"/>
                </a:solidFill>
                <a:latin typeface="Century Gothic"/>
              </a:rPr>
              <a:t>Saradnik</a:t>
            </a:r>
            <a:r>
              <a:rPr lang="en-US" sz="1800" b="0" strike="noStrike" cap="all" spc="-1" dirty="0">
                <a:solidFill>
                  <a:srgbClr val="ACD433"/>
                </a:solidFill>
                <a:latin typeface="Century Gothic"/>
              </a:rPr>
              <a:t> u </a:t>
            </a:r>
            <a:r>
              <a:rPr lang="en-US" sz="1800" b="0" strike="noStrike" cap="all" spc="-1" dirty="0" err="1">
                <a:solidFill>
                  <a:srgbClr val="ACD433"/>
                </a:solidFill>
                <a:latin typeface="Century Gothic"/>
              </a:rPr>
              <a:t>nastavi</a:t>
            </a:r>
            <a:r>
              <a:rPr lang="en-US" sz="1800" b="0" strike="noStrike" cap="all" spc="-1" dirty="0">
                <a:solidFill>
                  <a:srgbClr val="ACD433"/>
                </a:solidFill>
                <a:latin typeface="Century Gothic"/>
              </a:rPr>
              <a:t>: </a:t>
            </a:r>
            <a:r>
              <a:rPr lang="en-US" sz="1800" b="0" strike="noStrike" cap="all" spc="-1" dirty="0" err="1">
                <a:solidFill>
                  <a:srgbClr val="ACD433"/>
                </a:solidFill>
                <a:latin typeface="Century Gothic"/>
              </a:rPr>
              <a:t>Marija</a:t>
            </a:r>
            <a:r>
              <a:rPr lang="en-US" sz="1800" b="0" strike="noStrike" cap="all" spc="-1" dirty="0">
                <a:solidFill>
                  <a:srgbClr val="ACD433"/>
                </a:solidFill>
                <a:latin typeface="Century Gothic"/>
              </a:rPr>
              <a:t> </a:t>
            </a:r>
            <a:r>
              <a:rPr lang="en-US" sz="1800" b="0" strike="noStrike" cap="all" spc="-1" dirty="0" err="1">
                <a:solidFill>
                  <a:srgbClr val="ACD433"/>
                </a:solidFill>
                <a:latin typeface="Century Gothic"/>
              </a:rPr>
              <a:t>svilar</a:t>
            </a:r>
            <a:r>
              <a:rPr lang="en-US" sz="1800" b="0" strike="noStrike" cap="all" spc="-1" dirty="0">
                <a:solidFill>
                  <a:srgbClr val="ACD433"/>
                </a:solidFill>
                <a:latin typeface="Century Gothic"/>
              </a:rPr>
              <a:t>, </a:t>
            </a:r>
            <a:r>
              <a:rPr lang="en-US" sz="1800" b="0" strike="noStrike" cap="all" spc="-1" dirty="0" err="1">
                <a:solidFill>
                  <a:srgbClr val="ACD433"/>
                </a:solidFill>
                <a:latin typeface="Century Gothic"/>
              </a:rPr>
              <a:t>urednik</a:t>
            </a:r>
            <a:r>
              <a:rPr lang="en-US" sz="1800" b="0" strike="noStrike" cap="all" spc="-1" dirty="0">
                <a:solidFill>
                  <a:srgbClr val="ACD433"/>
                </a:solidFill>
                <a:latin typeface="Century Gothic"/>
              </a:rPr>
              <a:t> </a:t>
            </a:r>
            <a:r>
              <a:rPr lang="en-US" sz="1800" b="0" strike="noStrike" cap="all" spc="-1" dirty="0" err="1">
                <a:solidFill>
                  <a:srgbClr val="ACD433"/>
                </a:solidFill>
                <a:latin typeface="Century Gothic"/>
              </a:rPr>
              <a:t>kataloga</a:t>
            </a:r>
            <a:endParaRPr lang="en-US" sz="1800" b="0" strike="noStrike" spc="-1" dirty="0">
              <a:latin typeface="Arial"/>
            </a:endParaRPr>
          </a:p>
          <a:p>
            <a:pPr>
              <a:lnSpc>
                <a:spcPct val="100000"/>
              </a:lnSpc>
              <a:spcBef>
                <a:spcPts val="1001"/>
              </a:spcBef>
            </a:pP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536760" y="1076760"/>
            <a:ext cx="8760600" cy="7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3600" b="0" strike="noStrike" spc="-1">
                <a:solidFill>
                  <a:srgbClr val="EBEBEB"/>
                </a:solidFill>
                <a:latin typeface="Century Gothic"/>
              </a:rPr>
              <a:t>Razigrani prstići</a:t>
            </a:r>
            <a:r>
              <a:t/>
            </a:r>
            <a:br/>
            <a:r>
              <a:t/>
            </a:r>
            <a:br/>
            <a:r>
              <a:rPr lang="en-US" sz="1800" b="0" strike="noStrike" spc="-1">
                <a:solidFill>
                  <a:srgbClr val="EBEBEB"/>
                </a:solidFill>
                <a:latin typeface="Century Gothic"/>
              </a:rPr>
              <a:t>Mileticki, Stojkov, Railić</a:t>
            </a:r>
            <a:r>
              <a:t/>
            </a:r>
            <a:br/>
            <a:endParaRPr lang="en-US" sz="1800" b="0" strike="noStrike" spc="-1">
              <a:latin typeface="Arial"/>
            </a:endParaRPr>
          </a:p>
        </p:txBody>
      </p:sp>
      <p:sp>
        <p:nvSpPr>
          <p:cNvPr id="135" name="CustomShape 2"/>
          <p:cNvSpPr/>
          <p:nvPr/>
        </p:nvSpPr>
        <p:spPr>
          <a:xfrm>
            <a:off x="6095880" y="2522880"/>
            <a:ext cx="6095160" cy="411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360">
              <a:lnSpc>
                <a:spcPct val="100000"/>
              </a:lnSpc>
              <a:buClr>
                <a:srgbClr val="000000"/>
              </a:buClr>
              <a:buFont typeface="Wingdings" charset="2"/>
              <a:buChar char=""/>
            </a:pPr>
            <a:r>
              <a:rPr lang="en-US" sz="2400" b="0" strike="noStrike" spc="-1">
                <a:solidFill>
                  <a:srgbClr val="000000"/>
                </a:solidFill>
                <a:latin typeface="Century Gothic"/>
                <a:ea typeface="DejaVu Sans"/>
              </a:rPr>
              <a:t>Igra je namenjena za 2-4 dece.</a:t>
            </a:r>
            <a:endParaRPr lang="en-US" sz="2400" b="0" strike="noStrike" spc="-1">
              <a:latin typeface="Arial"/>
            </a:endParaRPr>
          </a:p>
          <a:p>
            <a:pPr marL="343080" indent="-342360">
              <a:lnSpc>
                <a:spcPct val="100000"/>
              </a:lnSpc>
              <a:buClr>
                <a:srgbClr val="000000"/>
              </a:buClr>
              <a:buFont typeface="Wingdings" charset="2"/>
              <a:buChar char=""/>
            </a:pPr>
            <a:r>
              <a:rPr lang="en-US" sz="2400" b="0" strike="noStrike" spc="-1">
                <a:solidFill>
                  <a:srgbClr val="000000"/>
                </a:solidFill>
                <a:latin typeface="Century Gothic"/>
                <a:ea typeface="DejaVu Sans"/>
              </a:rPr>
              <a:t>Igra podstiče razvoj fine motorike, prepoznavanje boja, prepoznavanje i imenovanje prstiju.</a:t>
            </a:r>
            <a:endParaRPr lang="en-US" sz="2400" b="0" strike="noStrike" spc="-1">
              <a:latin typeface="Arial"/>
            </a:endParaRPr>
          </a:p>
          <a:p>
            <a:pPr marL="343080" indent="-342360">
              <a:lnSpc>
                <a:spcPct val="100000"/>
              </a:lnSpc>
              <a:buClr>
                <a:srgbClr val="000000"/>
              </a:buClr>
              <a:buFont typeface="Wingdings" charset="2"/>
              <a:buChar char=""/>
            </a:pPr>
            <a:r>
              <a:rPr lang="en-US" sz="2400" b="0" strike="noStrike" spc="-1">
                <a:solidFill>
                  <a:srgbClr val="000000"/>
                </a:solidFill>
                <a:latin typeface="Century Gothic"/>
                <a:ea typeface="DejaVu Sans"/>
              </a:rPr>
              <a:t>Takođe podtiče decu da uvažavaju pravila.</a:t>
            </a:r>
            <a:endParaRPr lang="en-US" sz="2400" b="0" strike="noStrike" spc="-1">
              <a:latin typeface="Arial"/>
            </a:endParaRPr>
          </a:p>
          <a:p>
            <a:pPr>
              <a:lnSpc>
                <a:spcPct val="100000"/>
              </a:lnSpc>
            </a:pPr>
            <a:r>
              <a:rPr lang="en-US" sz="2400" b="0" strike="noStrike" spc="-1">
                <a:solidFill>
                  <a:srgbClr val="000000"/>
                </a:solidFill>
                <a:latin typeface="Century Gothic"/>
                <a:ea typeface="DejaVu Sans"/>
              </a:rPr>
              <a:t>OPIS IGRE: Deca bacaju 2 kocke (na jednoj su ilustrovani prsti, a na drugoj su različite boje) i koju kombinacuje dete dobije tako raspoređuje prste po podlozi.</a:t>
            </a:r>
            <a:endParaRPr lang="en-US" sz="2400" b="0" strike="noStrike" spc="-1">
              <a:latin typeface="Arial"/>
            </a:endParaRPr>
          </a:p>
        </p:txBody>
      </p:sp>
      <p:pic>
        <p:nvPicPr>
          <p:cNvPr id="136" name="Picture 4"/>
          <p:cNvPicPr/>
          <p:nvPr/>
        </p:nvPicPr>
        <p:blipFill>
          <a:blip r:embed="rId2"/>
          <a:stretch/>
        </p:blipFill>
        <p:spPr>
          <a:xfrm>
            <a:off x="185760" y="2862000"/>
            <a:ext cx="5596200" cy="3475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601200" y="806400"/>
            <a:ext cx="8760600" cy="7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3600" b="0" strike="noStrike" spc="-1">
                <a:solidFill>
                  <a:srgbClr val="EBEBEB"/>
                </a:solidFill>
                <a:latin typeface="Century Gothic"/>
              </a:rPr>
              <a:t>Izvuci pa napravi</a:t>
            </a:r>
            <a:r>
              <a:t/>
            </a:r>
            <a:br/>
            <a:r>
              <a:t/>
            </a:r>
            <a:br/>
            <a:r>
              <a:rPr lang="en-US" sz="1800" b="0" strike="noStrike" spc="-1">
                <a:solidFill>
                  <a:srgbClr val="EBEBEB"/>
                </a:solidFill>
                <a:latin typeface="Century Gothic"/>
              </a:rPr>
              <a:t>Njegomir, Jeremić</a:t>
            </a:r>
            <a:endParaRPr lang="en-US" sz="1800" b="0" strike="noStrike" spc="-1">
              <a:latin typeface="Arial"/>
            </a:endParaRPr>
          </a:p>
        </p:txBody>
      </p:sp>
      <p:pic>
        <p:nvPicPr>
          <p:cNvPr id="138" name="Picture 3"/>
          <p:cNvPicPr/>
          <p:nvPr/>
        </p:nvPicPr>
        <p:blipFill>
          <a:blip r:embed="rId2"/>
          <a:stretch/>
        </p:blipFill>
        <p:spPr>
          <a:xfrm>
            <a:off x="398520" y="2588760"/>
            <a:ext cx="5215680" cy="3872880"/>
          </a:xfrm>
          <a:prstGeom prst="rect">
            <a:avLst/>
          </a:prstGeom>
          <a:ln>
            <a:noFill/>
          </a:ln>
        </p:spPr>
      </p:pic>
      <p:sp>
        <p:nvSpPr>
          <p:cNvPr id="139" name="CustomShape 2"/>
          <p:cNvSpPr/>
          <p:nvPr/>
        </p:nvSpPr>
        <p:spPr>
          <a:xfrm>
            <a:off x="5876640" y="2478600"/>
            <a:ext cx="6198840" cy="43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entury Gothic"/>
                <a:ea typeface="DejaVu Sans"/>
              </a:rPr>
              <a:t>Ispred deteta se nalazi tabla od stiropora sa ubodenim čiodama i kutija sa geometrijskim oblicima koji su različitih veličina i boja. Dete prvo iz kutije izvlači jedan geometrijski oblik (trougao, pravougaonik, kvadar ili krug), a potom ima zadatak da tačno izabere gumicu po kriterijumu boje. Zatim treba da sa tom gumicom na tabli da napravi oblik koji je izvukao i takođe veličina mora da bude približna veličini izvučenog geometrijskog oblika. Uz pomoć ove igre na zanimljiv način može da se proveri detetovo prepoznavanje oblika, boje i veličine, ali takođe može da se koristi i za učenje istih.</a:t>
            </a:r>
            <a:endParaRPr lang="en-US"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588240" y="793440"/>
            <a:ext cx="8760600" cy="7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3600" b="0" strike="noStrike" spc="-1">
                <a:solidFill>
                  <a:srgbClr val="EBEBEB"/>
                </a:solidFill>
                <a:latin typeface="Century Gothic"/>
              </a:rPr>
              <a:t>Napravi oblik - čiode i gumice</a:t>
            </a:r>
            <a:r>
              <a:t/>
            </a:r>
            <a:br/>
            <a:r>
              <a:t/>
            </a:r>
            <a:br/>
            <a:r>
              <a:rPr lang="en-US" sz="1800" b="0" strike="noStrike" spc="-1">
                <a:solidFill>
                  <a:srgbClr val="EBEBEB"/>
                </a:solidFill>
                <a:latin typeface="Century Gothic"/>
              </a:rPr>
              <a:t>Stojkov, Railić, Mileticki</a:t>
            </a:r>
            <a:endParaRPr lang="en-US" sz="1800" b="0" strike="noStrike" spc="-1">
              <a:latin typeface="Arial"/>
            </a:endParaRPr>
          </a:p>
        </p:txBody>
      </p:sp>
      <p:pic>
        <p:nvPicPr>
          <p:cNvPr id="141" name="Picture 3"/>
          <p:cNvPicPr/>
          <p:nvPr/>
        </p:nvPicPr>
        <p:blipFill>
          <a:blip r:embed="rId2"/>
          <a:stretch/>
        </p:blipFill>
        <p:spPr>
          <a:xfrm>
            <a:off x="411840" y="2565360"/>
            <a:ext cx="4932360" cy="4011120"/>
          </a:xfrm>
          <a:prstGeom prst="rect">
            <a:avLst/>
          </a:prstGeom>
          <a:ln>
            <a:noFill/>
          </a:ln>
        </p:spPr>
      </p:pic>
      <p:sp>
        <p:nvSpPr>
          <p:cNvPr id="142" name="CustomShape 2"/>
          <p:cNvSpPr/>
          <p:nvPr/>
        </p:nvSpPr>
        <p:spPr>
          <a:xfrm>
            <a:off x="5829840" y="2863080"/>
            <a:ext cx="6095160" cy="374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000000"/>
              </a:buClr>
              <a:buFont typeface="Wingdings" charset="2"/>
              <a:buChar char=""/>
            </a:pPr>
            <a:r>
              <a:rPr lang="en-US" sz="2400" b="0" strike="noStrike" spc="-1">
                <a:solidFill>
                  <a:srgbClr val="000000"/>
                </a:solidFill>
                <a:latin typeface="Century Gothic"/>
                <a:ea typeface="DejaVu Sans"/>
              </a:rPr>
              <a:t>Igra je namenjena za razvoj fine motorike, prepoznavanje boja i oblika, kao i koordinacije oko-ruka.</a:t>
            </a:r>
            <a:endParaRPr lang="en-US" sz="2400" b="0" strike="noStrike" spc="-1">
              <a:latin typeface="Arial"/>
            </a:endParaRPr>
          </a:p>
          <a:p>
            <a:pPr>
              <a:lnSpc>
                <a:spcPct val="100000"/>
              </a:lnSpc>
            </a:pPr>
            <a:r>
              <a:rPr lang="en-US" sz="2400" b="0" strike="noStrike" spc="-1">
                <a:solidFill>
                  <a:srgbClr val="000000"/>
                </a:solidFill>
                <a:latin typeface="Century Gothic"/>
                <a:ea typeface="DejaVu Sans"/>
              </a:rPr>
              <a:t>OPIS IGRE: Dete dobija papir na kome su nacrtani geometrijski oblici različitih boja, njegov zadatak je da takve iste oblike napravi u odgovarajućim bojama uz pomoć elastične gumice i čioda koje su pričvršćene za podlogu.</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678600" y="896400"/>
            <a:ext cx="8760600" cy="7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3600" b="0" strike="noStrike" spc="-1">
                <a:solidFill>
                  <a:srgbClr val="EBEBEB"/>
                </a:solidFill>
                <a:latin typeface="Century Gothic"/>
              </a:rPr>
              <a:t>Društvena igra – Putuj u svet bajke</a:t>
            </a:r>
            <a:r>
              <a:t/>
            </a:r>
            <a:br/>
            <a:r>
              <a:t/>
            </a:r>
            <a:br/>
            <a:r>
              <a:rPr lang="en-US" sz="1800" b="0" strike="noStrike" spc="-1">
                <a:solidFill>
                  <a:srgbClr val="EBEBEB"/>
                </a:solidFill>
                <a:latin typeface="Century Gothic"/>
              </a:rPr>
              <a:t>Đumić, Čulić, Marković</a:t>
            </a:r>
            <a:endParaRPr lang="en-US" sz="1800" b="0" strike="noStrike" spc="-1">
              <a:latin typeface="Arial"/>
            </a:endParaRPr>
          </a:p>
        </p:txBody>
      </p:sp>
      <p:pic>
        <p:nvPicPr>
          <p:cNvPr id="110" name="Picture 3"/>
          <p:cNvPicPr/>
          <p:nvPr/>
        </p:nvPicPr>
        <p:blipFill>
          <a:blip r:embed="rId2"/>
          <a:stretch/>
        </p:blipFill>
        <p:spPr>
          <a:xfrm>
            <a:off x="235800" y="2472840"/>
            <a:ext cx="5683320" cy="3897720"/>
          </a:xfrm>
          <a:prstGeom prst="rect">
            <a:avLst/>
          </a:prstGeom>
          <a:ln>
            <a:noFill/>
          </a:ln>
        </p:spPr>
      </p:pic>
      <p:sp>
        <p:nvSpPr>
          <p:cNvPr id="111" name="CustomShape 2"/>
          <p:cNvSpPr/>
          <p:nvPr/>
        </p:nvSpPr>
        <p:spPr>
          <a:xfrm>
            <a:off x="6095880" y="1249920"/>
            <a:ext cx="6095160" cy="530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FFFF"/>
                </a:solidFill>
                <a:latin typeface="Century Gothic"/>
                <a:ea typeface="DejaVu Sans"/>
              </a:rPr>
              <a:t>Vaspitno - obrazovni ciljevi igre:</a:t>
            </a:r>
            <a:endParaRPr lang="en-US" sz="1800" b="0" strike="noStrike" spc="-1">
              <a:latin typeface="Arial"/>
            </a:endParaRPr>
          </a:p>
          <a:p>
            <a:pPr>
              <a:lnSpc>
                <a:spcPct val="100000"/>
              </a:lnSpc>
            </a:pPr>
            <a:r>
              <a:rPr lang="en-US" sz="1800" b="0" strike="noStrike" spc="-1">
                <a:solidFill>
                  <a:srgbClr val="FFFFFF"/>
                </a:solidFill>
                <a:latin typeface="Century Gothic"/>
                <a:ea typeface="DejaVu Sans"/>
              </a:rPr>
              <a:t>Podstiče razvoj govora, pamćenja, mašte i pažnje</a:t>
            </a:r>
            <a:endParaRPr lang="en-US" sz="1800" b="0" strike="noStrike" spc="-1">
              <a:latin typeface="Arial"/>
            </a:endParaRPr>
          </a:p>
          <a:p>
            <a:pPr>
              <a:lnSpc>
                <a:spcPct val="100000"/>
              </a:lnSpc>
            </a:pPr>
            <a:r>
              <a:rPr lang="en-US" sz="1800" b="0" strike="noStrike" spc="-1">
                <a:solidFill>
                  <a:srgbClr val="FFFFFF"/>
                </a:solidFill>
                <a:latin typeface="Century Gothic"/>
                <a:ea typeface="DejaVu Sans"/>
              </a:rPr>
              <a:t>Podstiče razvoj mišljenja i logičkog zaključivanja</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Broj učesnika: </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Minimalno 2, maksimalno 4 učesnika</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Opis igre, pravila:</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Ova igra sadrži pet velikih polja i na njima su nacrtane četiri slike. Između velikih polja postoje još pet malih polja. </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Igra počinje tako što igrači bacaju kockicu i potrebno je da dobiju šest da bi započeli igru.</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Kada igrači stanu na veliko polje, tada imaju zadatak da izmisle priču pomoću slika. Jako je važno da slušaju jedni druge, jer sledeći put kada stanu na polje sa slikama trebaju da ponove ono što su prethodni igrači pričali. Pobednik je onaj koji stigne do cilja, ali i onaj koji uspešno ispriča celu priču odnosno bajku koju su svi zajedno izmislili.</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639720" y="819000"/>
            <a:ext cx="8760600" cy="7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3600" b="0" strike="noStrike" spc="-1">
                <a:solidFill>
                  <a:srgbClr val="EBEBEB"/>
                </a:solidFill>
                <a:latin typeface="Century Gothic"/>
              </a:rPr>
              <a:t>Razvrstaj – boja, oblik i količina</a:t>
            </a:r>
            <a:r>
              <a:t/>
            </a:r>
            <a:br/>
            <a:r>
              <a:t/>
            </a:r>
            <a:br/>
            <a:r>
              <a:rPr lang="en-US" sz="1800" b="0" strike="noStrike" spc="-1">
                <a:solidFill>
                  <a:srgbClr val="EBEBEB"/>
                </a:solidFill>
                <a:latin typeface="Century Gothic"/>
              </a:rPr>
              <a:t>Zlokolica, Lukić</a:t>
            </a:r>
            <a:endParaRPr lang="en-US" sz="1800" b="0" strike="noStrike" spc="-1">
              <a:latin typeface="Arial"/>
            </a:endParaRPr>
          </a:p>
        </p:txBody>
      </p:sp>
      <p:pic>
        <p:nvPicPr>
          <p:cNvPr id="113" name="Picture 3"/>
          <p:cNvPicPr/>
          <p:nvPr/>
        </p:nvPicPr>
        <p:blipFill>
          <a:blip r:embed="rId2"/>
          <a:stretch/>
        </p:blipFill>
        <p:spPr>
          <a:xfrm>
            <a:off x="502560" y="2643120"/>
            <a:ext cx="3304440" cy="3837960"/>
          </a:xfrm>
          <a:prstGeom prst="rect">
            <a:avLst/>
          </a:prstGeom>
          <a:ln>
            <a:noFill/>
          </a:ln>
        </p:spPr>
      </p:pic>
      <p:sp>
        <p:nvSpPr>
          <p:cNvPr id="114" name="CustomShape 2"/>
          <p:cNvSpPr/>
          <p:nvPr/>
        </p:nvSpPr>
        <p:spPr>
          <a:xfrm>
            <a:off x="4889520" y="3038760"/>
            <a:ext cx="6095160" cy="301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entury Gothic"/>
                <a:ea typeface="DejaVu Sans"/>
              </a:rPr>
              <a:t>Svrha igre je vežbanje klasifikacije, osim toga podstiče razvijanje pojma broja i prepoznavanje boja.</a:t>
            </a:r>
            <a:endParaRPr lang="en-US" sz="2400" b="0" strike="noStrike" spc="-1">
              <a:latin typeface="Arial"/>
            </a:endParaRPr>
          </a:p>
          <a:p>
            <a:pPr>
              <a:lnSpc>
                <a:spcPct val="100000"/>
              </a:lnSpc>
            </a:pPr>
            <a:r>
              <a:rPr lang="en-US" sz="2400" b="0" strike="noStrike" spc="-1">
                <a:solidFill>
                  <a:srgbClr val="000000"/>
                </a:solidFill>
                <a:latin typeface="Century Gothic"/>
                <a:ea typeface="DejaVu Sans"/>
              </a:rPr>
              <a:t>Igra takođe podstiče i razvoj fine motorike, pincet hvata. Igra se igra pojedinačno, ali ukoliko se izradi još jedna identična tabla igra može biti i takmičarska</a:t>
            </a:r>
            <a:r>
              <a:rPr lang="en-US" sz="1800" b="0" strike="noStrike" spc="-1">
                <a:solidFill>
                  <a:srgbClr val="000000"/>
                </a:solidFill>
                <a:latin typeface="Century Gothic"/>
                <a:ea typeface="DejaVu Sans"/>
              </a:rPr>
              <a:t>.</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665640" y="844920"/>
            <a:ext cx="8760600" cy="7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3600" b="0" strike="noStrike" spc="-1">
                <a:solidFill>
                  <a:srgbClr val="EBEBEB"/>
                </a:solidFill>
                <a:latin typeface="Century Gothic"/>
              </a:rPr>
              <a:t>Pica – pojam broja i količina</a:t>
            </a:r>
            <a:r>
              <a:t/>
            </a:r>
            <a:br/>
            <a:r>
              <a:t/>
            </a:r>
            <a:br/>
            <a:r>
              <a:rPr lang="en-US" sz="1800" b="0" strike="noStrike" spc="-1">
                <a:solidFill>
                  <a:srgbClr val="EBEBEB"/>
                </a:solidFill>
                <a:latin typeface="Century Gothic"/>
              </a:rPr>
              <a:t>Davidović, Simović</a:t>
            </a:r>
            <a:endParaRPr lang="en-US" sz="1800" b="0" strike="noStrike" spc="-1">
              <a:latin typeface="Arial"/>
            </a:endParaRPr>
          </a:p>
        </p:txBody>
      </p:sp>
      <p:pic>
        <p:nvPicPr>
          <p:cNvPr id="116" name="Picture 3"/>
          <p:cNvPicPr/>
          <p:nvPr/>
        </p:nvPicPr>
        <p:blipFill>
          <a:blip r:embed="rId2"/>
          <a:stretch/>
        </p:blipFill>
        <p:spPr>
          <a:xfrm>
            <a:off x="489240" y="2108160"/>
            <a:ext cx="3535200" cy="2394720"/>
          </a:xfrm>
          <a:prstGeom prst="rect">
            <a:avLst/>
          </a:prstGeom>
          <a:ln>
            <a:noFill/>
          </a:ln>
        </p:spPr>
      </p:pic>
      <p:pic>
        <p:nvPicPr>
          <p:cNvPr id="117" name="Picture 4"/>
          <p:cNvPicPr/>
          <p:nvPr/>
        </p:nvPicPr>
        <p:blipFill>
          <a:blip r:embed="rId3"/>
          <a:stretch/>
        </p:blipFill>
        <p:spPr>
          <a:xfrm>
            <a:off x="489240" y="4348800"/>
            <a:ext cx="3535200" cy="2353680"/>
          </a:xfrm>
          <a:prstGeom prst="rect">
            <a:avLst/>
          </a:prstGeom>
          <a:ln>
            <a:noFill/>
          </a:ln>
        </p:spPr>
      </p:pic>
      <p:sp>
        <p:nvSpPr>
          <p:cNvPr id="118" name="CustomShape 2"/>
          <p:cNvSpPr/>
          <p:nvPr/>
        </p:nvSpPr>
        <p:spPr>
          <a:xfrm>
            <a:off x="5937120" y="2426040"/>
            <a:ext cx="4326480" cy="411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entury Gothic"/>
                <a:ea typeface="DejaVu Sans"/>
              </a:rPr>
              <a:t>Cilj ove igre je da deca nauče da povezuju količinu sa brojem. Igra podstiče razvoj percepcije i logičkog zaključivanja. Posebno je značajna za decu sa problemima sa vidom koja taktilnim putem mogu stići do cilja. Može se igrati pojedinačno ili u grupi do šestoro dece.</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601200" y="870480"/>
            <a:ext cx="8760600" cy="7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3600" b="0" strike="noStrike" spc="-1">
                <a:solidFill>
                  <a:srgbClr val="EBEBEB"/>
                </a:solidFill>
                <a:latin typeface="Century Gothic"/>
              </a:rPr>
              <a:t>Složi i predloži – oblici</a:t>
            </a:r>
            <a:r>
              <a:t/>
            </a:r>
            <a:br/>
            <a:r>
              <a:t/>
            </a:r>
            <a:br/>
            <a:r>
              <a:rPr lang="en-US" sz="1800" b="0" strike="noStrike" spc="-1">
                <a:solidFill>
                  <a:srgbClr val="EBEBEB"/>
                </a:solidFill>
                <a:latin typeface="Century Gothic"/>
              </a:rPr>
              <a:t>Savić, Lazarević</a:t>
            </a:r>
            <a:endParaRPr lang="en-US" sz="1800" b="0" strike="noStrike" spc="-1">
              <a:latin typeface="Arial"/>
            </a:endParaRPr>
          </a:p>
        </p:txBody>
      </p:sp>
      <p:pic>
        <p:nvPicPr>
          <p:cNvPr id="120" name="Picture 3"/>
          <p:cNvPicPr/>
          <p:nvPr/>
        </p:nvPicPr>
        <p:blipFill>
          <a:blip r:embed="rId2"/>
          <a:stretch/>
        </p:blipFill>
        <p:spPr>
          <a:xfrm>
            <a:off x="177840" y="2653200"/>
            <a:ext cx="6137280" cy="3652560"/>
          </a:xfrm>
          <a:prstGeom prst="rect">
            <a:avLst/>
          </a:prstGeom>
          <a:ln>
            <a:noFill/>
          </a:ln>
        </p:spPr>
      </p:pic>
      <p:sp>
        <p:nvSpPr>
          <p:cNvPr id="121" name="CustomShape 2"/>
          <p:cNvSpPr/>
          <p:nvPr/>
        </p:nvSpPr>
        <p:spPr>
          <a:xfrm>
            <a:off x="6465240" y="1957680"/>
            <a:ext cx="5726160" cy="475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entury Gothic"/>
                <a:ea typeface="DejaVu Sans"/>
              </a:rPr>
              <a:t>Didaktička igra koja može da se igra individualno ili u paru. </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Trajanje: 5minuta.</a:t>
            </a:r>
            <a:r>
              <a:t/>
            </a:r>
            <a:br/>
            <a:r>
              <a:rPr lang="en-US" sz="1800" b="0" strike="noStrike" spc="-1">
                <a:solidFill>
                  <a:srgbClr val="000000"/>
                </a:solidFill>
                <a:latin typeface="Century Gothic"/>
                <a:ea typeface="DejaVu Sans"/>
              </a:rPr>
              <a:t>Na tabli je ilustrovan puž koji ima kućicu određenog geometrijskog obila pa se od dece traži da na određena polja pincet hvatom tane predmete tog geometrijskog oblika, a na polje koje je prazno od deteta se traži da samo nacrta nešto što ga asocira na dati geometrijski oblik. Kontrila greške, na poleđini kartice je nacrtan puž sa geometrisjkim oblikomkoji pripada njegovoj tabli.</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Igra je namenjena deci predškolskog uzrasta. Razvija finu motrorku (pincet hvat), pažnju, divergentno mišljenje i kreativnost, podstiče usvajanje geometrisjkih oblika i uočavanje razlike između istih.</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562680" y="909360"/>
            <a:ext cx="8760600" cy="7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3600" b="0" strike="noStrike" spc="-1">
                <a:solidFill>
                  <a:srgbClr val="EBEBEB"/>
                </a:solidFill>
                <a:latin typeface="Century Gothic"/>
              </a:rPr>
              <a:t>Štrik – raširi veš</a:t>
            </a:r>
            <a:r>
              <a:t/>
            </a:r>
            <a:br/>
            <a:r>
              <a:t/>
            </a:r>
            <a:br/>
            <a:r>
              <a:rPr lang="en-US" sz="1800" b="0" strike="noStrike" spc="-1">
                <a:solidFill>
                  <a:srgbClr val="EBEBEB"/>
                </a:solidFill>
                <a:latin typeface="Century Gothic"/>
              </a:rPr>
              <a:t>Vujackov, Vuksanović</a:t>
            </a:r>
            <a:endParaRPr lang="en-US" sz="1800" b="0" strike="noStrike" spc="-1">
              <a:latin typeface="Arial"/>
            </a:endParaRPr>
          </a:p>
        </p:txBody>
      </p:sp>
      <p:pic>
        <p:nvPicPr>
          <p:cNvPr id="123" name="Picture 3"/>
          <p:cNvPicPr/>
          <p:nvPr/>
        </p:nvPicPr>
        <p:blipFill>
          <a:blip r:embed="rId2"/>
          <a:stretch/>
        </p:blipFill>
        <p:spPr>
          <a:xfrm>
            <a:off x="450000" y="2524320"/>
            <a:ext cx="5438520" cy="4061520"/>
          </a:xfrm>
          <a:prstGeom prst="rect">
            <a:avLst/>
          </a:prstGeom>
          <a:ln>
            <a:noFill/>
          </a:ln>
        </p:spPr>
      </p:pic>
      <p:sp>
        <p:nvSpPr>
          <p:cNvPr id="124" name="CustomShape 2"/>
          <p:cNvSpPr/>
          <p:nvPr/>
        </p:nvSpPr>
        <p:spPr>
          <a:xfrm>
            <a:off x="6563880" y="2524320"/>
            <a:ext cx="5284080" cy="411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entury Gothic"/>
                <a:ea typeface="DejaVu Sans"/>
              </a:rPr>
              <a:t>Deca trebaju da pomoću malih štipaljki na štrik zakače odeću različitih veličina, materijala i boja.</a:t>
            </a:r>
            <a:endParaRPr lang="en-US" sz="2400" b="0" strike="noStrike" spc="-1">
              <a:latin typeface="Arial"/>
            </a:endParaRPr>
          </a:p>
          <a:p>
            <a:pPr>
              <a:lnSpc>
                <a:spcPct val="100000"/>
              </a:lnSpc>
            </a:pPr>
            <a:r>
              <a:rPr lang="en-US" sz="2400" b="0" strike="noStrike" spc="-1">
                <a:solidFill>
                  <a:srgbClr val="000000"/>
                </a:solidFill>
                <a:latin typeface="Century Gothic"/>
                <a:ea typeface="DejaVu Sans"/>
              </a:rPr>
              <a:t>Ovim sredstvom kod dece podsticemo razvoj fine motorike, pažnje i koncentracije kao i razvijanje taktilnog osećaja, razlikovanje boja i veličina.</a:t>
            </a:r>
            <a:endParaRPr lang="en-US" sz="2400" b="0" strike="noStrike" spc="-1">
              <a:latin typeface="Arial"/>
            </a:endParaRPr>
          </a:p>
          <a:p>
            <a:pPr>
              <a:lnSpc>
                <a:spcPct val="100000"/>
              </a:lnSpc>
            </a:pPr>
            <a:r>
              <a:rPr lang="en-US" sz="2400" b="0" strike="noStrike" spc="-1">
                <a:solidFill>
                  <a:srgbClr val="000000"/>
                </a:solidFill>
                <a:latin typeface="Century Gothic"/>
                <a:ea typeface="DejaVu Sans"/>
              </a:rPr>
              <a:t>Broj dece koji može da učestvuje istovremeno u igri: 2-3 dece</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652680" y="806400"/>
            <a:ext cx="8760600" cy="7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3600" b="0" strike="noStrike" spc="-1">
                <a:solidFill>
                  <a:srgbClr val="EBEBEB"/>
                </a:solidFill>
                <a:latin typeface="Century Gothic"/>
              </a:rPr>
              <a:t>Kineski štapići</a:t>
            </a:r>
            <a:r>
              <a:t/>
            </a:r>
            <a:br/>
            <a:r>
              <a:t/>
            </a:r>
            <a:br/>
            <a:r>
              <a:rPr lang="en-US" sz="1800" b="0" strike="noStrike" spc="-1">
                <a:solidFill>
                  <a:srgbClr val="EBEBEB"/>
                </a:solidFill>
                <a:latin typeface="Century Gothic"/>
              </a:rPr>
              <a:t>Raičević, Milosavljević</a:t>
            </a:r>
            <a:endParaRPr lang="en-US" sz="1800" b="0" strike="noStrike" spc="-1">
              <a:latin typeface="Arial"/>
            </a:endParaRPr>
          </a:p>
        </p:txBody>
      </p:sp>
      <p:pic>
        <p:nvPicPr>
          <p:cNvPr id="126" name="Picture 4"/>
          <p:cNvPicPr/>
          <p:nvPr/>
        </p:nvPicPr>
        <p:blipFill>
          <a:blip r:embed="rId2"/>
          <a:stretch/>
        </p:blipFill>
        <p:spPr>
          <a:xfrm>
            <a:off x="223560" y="2801880"/>
            <a:ext cx="5661360" cy="3890880"/>
          </a:xfrm>
          <a:prstGeom prst="rect">
            <a:avLst/>
          </a:prstGeom>
          <a:ln>
            <a:noFill/>
          </a:ln>
        </p:spPr>
      </p:pic>
      <p:sp>
        <p:nvSpPr>
          <p:cNvPr id="127" name="CustomShape 2"/>
          <p:cNvSpPr/>
          <p:nvPr/>
        </p:nvSpPr>
        <p:spPr>
          <a:xfrm>
            <a:off x="6095880" y="2333520"/>
            <a:ext cx="6095160" cy="475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entury Gothic"/>
                <a:ea typeface="DejaVu Sans"/>
              </a:rPr>
              <a:t>U igri učestvuje dva igrača. Igra se igra na tabli sa preprekama. Od materijala se koriste kineski štapići i kokice (materijal sa kojim se prelazi poligon može se menjati). Zadatak učesnika je da kokicu prenese od starta do cilja uz pomoć kineskih štapića prelazeći prepreke (ubacivanje, provlačenje, dodirivanje, prenošenje, prevlačenje). Ako se prepreka uspešno pređe ide se na sledeći zadatak, a ako ne vraća se na označeno mesto. Igra je namenjena svoj deci, kako deci tipične populacije, tako i deci sa bilo kojom teškoćom u funkcionisanju. Može se koristiti u radu za razvijanje fine motorike, kao i vežbanje pincet hvata. Kroz ovu igru deca se uče da poštuju pravila, budu skoncentrisani i pažljivi. Takođe je pogodna za decu sa hiperaktivnošću, jer se na zanimljiv način smiruju i koncentrišu.</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562680" y="831960"/>
            <a:ext cx="8760600" cy="7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3600" b="0" strike="noStrike" spc="-1">
                <a:solidFill>
                  <a:srgbClr val="EBEBEB"/>
                </a:solidFill>
                <a:latin typeface="Century Gothic"/>
              </a:rPr>
              <a:t>Šta je u balonu – taktilno</a:t>
            </a:r>
            <a:r>
              <a:t/>
            </a:r>
            <a:br/>
            <a:r>
              <a:t/>
            </a:r>
            <a:br/>
            <a:r>
              <a:rPr lang="en-US" sz="1800" b="0" strike="noStrike" spc="-1">
                <a:solidFill>
                  <a:srgbClr val="EBEBEB"/>
                </a:solidFill>
                <a:latin typeface="Century Gothic"/>
              </a:rPr>
              <a:t>Aresenov, Grabić</a:t>
            </a:r>
            <a:endParaRPr lang="en-US" sz="1800" b="0" strike="noStrike" spc="-1">
              <a:latin typeface="Arial"/>
            </a:endParaRPr>
          </a:p>
        </p:txBody>
      </p:sp>
      <p:pic>
        <p:nvPicPr>
          <p:cNvPr id="129" name="Picture 3"/>
          <p:cNvPicPr/>
          <p:nvPr/>
        </p:nvPicPr>
        <p:blipFill>
          <a:blip r:embed="rId2"/>
          <a:stretch/>
        </p:blipFill>
        <p:spPr>
          <a:xfrm>
            <a:off x="210600" y="2472840"/>
            <a:ext cx="5490720" cy="4105080"/>
          </a:xfrm>
          <a:prstGeom prst="rect">
            <a:avLst/>
          </a:prstGeom>
          <a:ln>
            <a:noFill/>
          </a:ln>
        </p:spPr>
      </p:pic>
      <p:sp>
        <p:nvSpPr>
          <p:cNvPr id="130" name="CustomShape 2"/>
          <p:cNvSpPr/>
          <p:nvPr/>
        </p:nvSpPr>
        <p:spPr>
          <a:xfrm>
            <a:off x="6095880" y="2472840"/>
            <a:ext cx="6095160" cy="393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entury Gothic"/>
                <a:ea typeface="DejaVu Sans"/>
              </a:rPr>
              <a:t>Cilj: </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Uvežbavanje taktilnog osećaja, fine motorike, pažnje, koncentracije</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Broj igrača: 1-7 (ukoliko se napravi više od 7 balona, igru može igrati i veći broj učesnika)</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Pravila: </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Igra se igra tako što učesnik uzme balon i čulom dodira pokuša da prepozna šta se u njemu nalazi. Balon stavlja na ono polje na kojem se nalazi predmet za koji učesnik smatra da se nalazi u balonu. Kada se svi baloni postave na polja uporedjujemo simbol sa balona sa simbolom koji se nalazi ispod papira pored polja. Ukoliko se simboli poklapaju balon ste stavili na pravo polje.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575280" y="882000"/>
            <a:ext cx="8760600" cy="7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3600" b="0" strike="noStrike" spc="-1">
                <a:solidFill>
                  <a:srgbClr val="EBEBEB"/>
                </a:solidFill>
                <a:latin typeface="Century Gothic"/>
              </a:rPr>
              <a:t>Spajalice</a:t>
            </a:r>
            <a:r>
              <a:t/>
            </a:r>
            <a:br/>
            <a:r>
              <a:t/>
            </a:r>
            <a:br/>
            <a:r>
              <a:rPr lang="en-US" sz="1800" b="0" strike="noStrike" spc="-1">
                <a:solidFill>
                  <a:srgbClr val="EBEBEB"/>
                </a:solidFill>
                <a:latin typeface="Century Gothic"/>
              </a:rPr>
              <a:t>Petković, Batar</a:t>
            </a:r>
            <a:endParaRPr lang="en-US" sz="1800" b="0" strike="noStrike" spc="-1">
              <a:latin typeface="Arial"/>
            </a:endParaRPr>
          </a:p>
        </p:txBody>
      </p:sp>
      <p:pic>
        <p:nvPicPr>
          <p:cNvPr id="132" name="Picture 3"/>
          <p:cNvPicPr/>
          <p:nvPr/>
        </p:nvPicPr>
        <p:blipFill>
          <a:blip r:embed="rId2"/>
          <a:stretch/>
        </p:blipFill>
        <p:spPr>
          <a:xfrm>
            <a:off x="395280" y="2691720"/>
            <a:ext cx="5172840" cy="3725640"/>
          </a:xfrm>
          <a:prstGeom prst="rect">
            <a:avLst/>
          </a:prstGeom>
          <a:ln>
            <a:noFill/>
          </a:ln>
        </p:spPr>
      </p:pic>
      <p:sp>
        <p:nvSpPr>
          <p:cNvPr id="133" name="CustomShape 2"/>
          <p:cNvSpPr/>
          <p:nvPr/>
        </p:nvSpPr>
        <p:spPr>
          <a:xfrm>
            <a:off x="5842800" y="2691720"/>
            <a:ext cx="6095160" cy="365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entury Gothic"/>
                <a:ea typeface="DejaVu Sans"/>
              </a:rPr>
              <a:t>U ovoj igri se koristi kartonska tabla i spajalice u boji.</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Cilj igre je da se  spajalice u boji spoje u zadati niz  koji je nacrtan na kartonskoj tabli.</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Voditi računa o redosledu boja.</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Kada se napravi zadati niz od spajalica u boji,onda od istih treba da se naprave zadati oblici (krug,kvadrat) koji su iscrtani na kartonskoj tabli.</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Ovu igru moze da igra jedno,a i više dece.</a:t>
            </a:r>
            <a:endParaRPr lang="en-US" sz="1800" b="0" strike="noStrike" spc="-1">
              <a:latin typeface="Arial"/>
            </a:endParaRPr>
          </a:p>
          <a:p>
            <a:pPr>
              <a:lnSpc>
                <a:spcPct val="100000"/>
              </a:lnSpc>
            </a:pPr>
            <a:r>
              <a:rPr lang="en-US" sz="1800" b="0" strike="noStrike" spc="-1">
                <a:solidFill>
                  <a:srgbClr val="000000"/>
                </a:solidFill>
                <a:latin typeface="Century Gothic"/>
                <a:ea typeface="DejaVu Sans"/>
              </a:rPr>
              <a:t>Od ove igre mozemo da napravimo i takmičarsku igru,tako što ćemo napraviti više tabli kako bi svaki ucesnik imao svoju.Pobednik je onaj koji prvi spoji spajalice i napravi zadate oblike.</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128</TotalTime>
  <Words>968</Words>
  <Application>Microsoft Office PowerPoint</Application>
  <PresentationFormat>Custom</PresentationFormat>
  <Paragraphs>54</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Izrada sredstava za rad</dc:title>
  <dc:creator>Ana Svilar</dc:creator>
  <cp:lastModifiedBy>user</cp:lastModifiedBy>
  <cp:revision>19</cp:revision>
  <dcterms:created xsi:type="dcterms:W3CDTF">2019-04-18T14:39:20Z</dcterms:created>
  <dcterms:modified xsi:type="dcterms:W3CDTF">2019-06-23T08:26:31Z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13</vt:i4>
  </property>
</Properties>
</file>